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20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76" r:id="rId7"/>
    <p:sldId id="280" r:id="rId8"/>
    <p:sldId id="281" r:id="rId9"/>
    <p:sldId id="266" r:id="rId10"/>
    <p:sldId id="267" r:id="rId11"/>
    <p:sldId id="268" r:id="rId12"/>
    <p:sldId id="269" r:id="rId13"/>
    <p:sldId id="270" r:id="rId14"/>
    <p:sldId id="274" r:id="rId15"/>
    <p:sldId id="272" r:id="rId16"/>
    <p:sldId id="273" r:id="rId17"/>
    <p:sldId id="278" r:id="rId18"/>
    <p:sldId id="279" r:id="rId19"/>
    <p:sldId id="282" r:id="rId20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 autoAdjust="0"/>
    <p:restoredTop sz="94705" autoAdjust="0"/>
  </p:normalViewPr>
  <p:slideViewPr>
    <p:cSldViewPr>
      <p:cViewPr>
        <p:scale>
          <a:sx n="90" d="100"/>
          <a:sy n="90" d="100"/>
        </p:scale>
        <p:origin x="-1224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8ACE01-239E-4077-B075-DAF9305E9DA9}" type="datetimeFigureOut">
              <a:rPr lang="it-IT" smtClean="0"/>
              <a:t>25/03/2024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4EDFDF-C458-4B06-9EA1-8D14301818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93652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4EDFDF-C458-4B06-9EA1-8D143018183D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396638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Ma la Giurisprudenza ha chiarito</a:t>
            </a:r>
            <a:r>
              <a:rPr lang="it-IT" baseline="0" dirty="0" smtClean="0"/>
              <a:t> che può essere proporzionata anche alle STELLE o anche ad altro tipo di classificazione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4EDFDF-C458-4B06-9EA1-8D143018183D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57096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4EDFDF-C458-4B06-9EA1-8D143018183D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29511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dirty="0" smtClean="0"/>
              <a:t>la piattaforma digitale prevista in attuazione dell’art. 5 del </a:t>
            </a:r>
            <a:r>
              <a:rPr lang="it-IT" dirty="0" err="1" smtClean="0"/>
              <a:t>Cad</a:t>
            </a:r>
            <a:r>
              <a:rPr lang="it-IT" dirty="0" smtClean="0"/>
              <a:t> , tale modalità è in corso di definizione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4EDFDF-C458-4B06-9EA1-8D143018183D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635676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(*) Tale presentazione è</a:t>
            </a:r>
            <a:r>
              <a:rPr lang="it-IT" baseline="0" dirty="0" smtClean="0"/>
              <a:t> agevolata dal fatto che il </a:t>
            </a:r>
            <a:r>
              <a:rPr lang="it-IT" baseline="0" dirty="0" err="1" smtClean="0"/>
              <a:t>sw</a:t>
            </a:r>
            <a:r>
              <a:rPr lang="it-IT" baseline="0" dirty="0" smtClean="0"/>
              <a:t> di gestione dell’imposta genera tale modello automaticamente in base ai dati delle comunicazioni trimestrali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4EDFDF-C458-4B06-9EA1-8D143018183D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29629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4EDFDF-C458-4B06-9EA1-8D143018183D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976671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https://sulmona.imposta-soggiorno.it/admin.php/stats_ospiti?anno=2023&amp;tipologia=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4EDFDF-C458-4B06-9EA1-8D143018183D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25146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Fonte : </a:t>
            </a:r>
            <a:r>
              <a:rPr lang="it-IT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Ufficio Servizi Turistici</a:t>
            </a:r>
            <a:r>
              <a:rPr lang="it-IT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4EDFDF-C458-4B06-9EA1-8D143018183D}" type="slidenum">
              <a:rPr lang="it-IT" smtClean="0"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00600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 </a:t>
            </a:r>
            <a:r>
              <a:rPr lang="it-IT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PRESENZE</a:t>
            </a:r>
            <a:r>
              <a:rPr lang="it-IT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sono quelle registrate ed elaborate dai competenti uffici regionali in base alle informazioni fornite dalle strutture ricettive locali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4EDFDF-C458-4B06-9EA1-8D143018183D}" type="slidenum">
              <a:rPr lang="it-IT" smtClean="0"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0367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7F49D355-16BD-4E45-BD9A-5EA878CF7CBD}" type="datetimeFigureOut">
              <a:rPr lang="it-IT" smtClean="0"/>
              <a:t>25/03/2024</a:t>
            </a:fld>
            <a:endParaRPr lang="it-IT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it-IT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25/03/2024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25/03/2024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25/03/2024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F49D355-16BD-4E45-BD9A-5EA878CF7CBD}" type="datetimeFigureOut">
              <a:rPr lang="it-IT" smtClean="0"/>
              <a:t>25/03/2024</a:t>
            </a:fld>
            <a:endParaRPr lang="it-IT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it-IT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25/03/2024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25/03/2024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25/03/2024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25/03/2024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25/03/2024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25/03/2024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7F49D355-16BD-4E45-BD9A-5EA878CF7CBD}" type="datetimeFigureOut">
              <a:rPr lang="it-IT" smtClean="0"/>
              <a:t>25/03/2024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21" r:id="rId1"/>
    <p:sldLayoutId id="2147484322" r:id="rId2"/>
    <p:sldLayoutId id="2147484323" r:id="rId3"/>
    <p:sldLayoutId id="2147484324" r:id="rId4"/>
    <p:sldLayoutId id="2147484325" r:id="rId5"/>
    <p:sldLayoutId id="2147484326" r:id="rId6"/>
    <p:sldLayoutId id="2147484327" r:id="rId7"/>
    <p:sldLayoutId id="2147484328" r:id="rId8"/>
    <p:sldLayoutId id="2147484329" r:id="rId9"/>
    <p:sldLayoutId id="2147484330" r:id="rId10"/>
    <p:sldLayoutId id="21474843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tel:02%2089605116" TargetMode="External"/><Relationship Id="rId2" Type="http://schemas.openxmlformats.org/officeDocument/2006/relationships/hyperlink" Target="https://sulmona.imposta-soggiorno.it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infoalberghi@proximasrl.net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620688"/>
            <a:ext cx="7259486" cy="5616624"/>
          </a:xfrm>
          <a:prstGeom prst="rect">
            <a:avLst/>
          </a:prstGeom>
        </p:spPr>
      </p:pic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7010400" y="404664"/>
            <a:ext cx="1981200" cy="2664296"/>
          </a:xfrm>
        </p:spPr>
        <p:txBody>
          <a:bodyPr>
            <a:normAutofit/>
          </a:bodyPr>
          <a:lstStyle/>
          <a:p>
            <a:r>
              <a:rPr lang="it-IT" dirty="0" smtClean="0"/>
              <a:t>Incontro del 25 marzo 24</a:t>
            </a:r>
          </a:p>
          <a:p>
            <a:r>
              <a:rPr lang="it-IT" dirty="0" smtClean="0"/>
              <a:t>Comune di Sulmona - Ditta Proxima</a:t>
            </a:r>
          </a:p>
          <a:p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3068960"/>
            <a:ext cx="6324600" cy="1296144"/>
          </a:xfrm>
        </p:spPr>
        <p:txBody>
          <a:bodyPr/>
          <a:lstStyle/>
          <a:p>
            <a:r>
              <a:rPr lang="it-IT" dirty="0" smtClean="0"/>
              <a:t>Imposta di soggiorno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22595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it-IT" b="1" dirty="0"/>
              <a:t>Conservazione della documentazione</a:t>
            </a:r>
          </a:p>
          <a:p>
            <a:pPr marL="45720" indent="0">
              <a:buNone/>
            </a:pPr>
            <a:r>
              <a:rPr lang="it-IT" dirty="0"/>
              <a:t>Come responsabile, sei tenuto a conservare tutta la documentazione relativa all’imposta di soggiorno per almeno 5 anni.</a:t>
            </a:r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Imposta di soggiorno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58557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45720" indent="0">
              <a:buNone/>
            </a:pPr>
            <a:r>
              <a:rPr lang="it-IT" sz="4000" b="1" dirty="0"/>
              <a:t>Esenzioni</a:t>
            </a:r>
          </a:p>
          <a:p>
            <a:pPr marL="45720" indent="0">
              <a:buNone/>
            </a:pPr>
            <a:r>
              <a:rPr lang="it-IT" dirty="0"/>
              <a:t>Non devono pagare l'imposta di soggiorno</a:t>
            </a:r>
            <a:r>
              <a:rPr lang="it-IT" dirty="0" smtClean="0"/>
              <a:t>:</a:t>
            </a:r>
          </a:p>
          <a:p>
            <a:pPr marL="502920" indent="-457200">
              <a:buFont typeface="+mj-lt"/>
              <a:buAutoNum type="alphaLcPeriod"/>
            </a:pPr>
            <a:r>
              <a:rPr lang="it-IT" dirty="0"/>
              <a:t>i minori fino a 14 anni di </a:t>
            </a:r>
            <a:r>
              <a:rPr lang="it-IT" dirty="0" smtClean="0"/>
              <a:t>età;</a:t>
            </a:r>
          </a:p>
          <a:p>
            <a:pPr marL="502920" indent="-457200">
              <a:buFont typeface="+mj-lt"/>
              <a:buAutoNum type="alphaLcPeriod"/>
            </a:pPr>
            <a:r>
              <a:rPr lang="it-IT" dirty="0" smtClean="0"/>
              <a:t>i </a:t>
            </a:r>
            <a:r>
              <a:rPr lang="it-IT" dirty="0"/>
              <a:t>soggetti che assistono i degenti ricoverati presso strutture sanitarie site nel    territorio comunale, in ragione di un accompagnatore per paziente ricoverato, con presentazione di apposita certificazione della struttura sanitaria, attestante le generalità del malato o del </a:t>
            </a:r>
            <a:r>
              <a:rPr lang="it-IT" dirty="0" smtClean="0"/>
              <a:t>degente</a:t>
            </a:r>
          </a:p>
          <a:p>
            <a:pPr marL="502920" indent="-457200">
              <a:buFont typeface="+mj-lt"/>
              <a:buAutoNum type="alphaLcPeriod"/>
            </a:pPr>
            <a:r>
              <a:rPr lang="it-IT" dirty="0" smtClean="0"/>
              <a:t>i </a:t>
            </a:r>
            <a:r>
              <a:rPr lang="it-IT" dirty="0"/>
              <a:t>lavoratori, dipendenti o autonomi, che soggiornino presso le strutture ricettive in </a:t>
            </a:r>
            <a:r>
              <a:rPr lang="it-IT" dirty="0" smtClean="0"/>
              <a:t>funzione della </a:t>
            </a:r>
            <a:r>
              <a:rPr lang="it-IT" dirty="0"/>
              <a:t>loro attività lavorativa e professionale, previa autocertificazione delle ragioni </a:t>
            </a:r>
            <a:r>
              <a:rPr lang="it-IT" dirty="0" smtClean="0"/>
              <a:t>del pernottamento;</a:t>
            </a:r>
          </a:p>
          <a:p>
            <a:pPr marL="502920" indent="-457200">
              <a:buFont typeface="+mj-lt"/>
              <a:buAutoNum type="alphaLcPeriod"/>
            </a:pPr>
            <a:r>
              <a:rPr lang="it-IT" dirty="0" smtClean="0"/>
              <a:t>un </a:t>
            </a:r>
            <a:r>
              <a:rPr lang="it-IT" dirty="0"/>
              <a:t>accompagnatore e un autista di pullman per ogni gruppo di ogni 25 </a:t>
            </a:r>
            <a:r>
              <a:rPr lang="it-IT" dirty="0" smtClean="0"/>
              <a:t>persone;</a:t>
            </a:r>
          </a:p>
          <a:p>
            <a:pPr marL="502920" indent="-457200">
              <a:buFont typeface="+mj-lt"/>
              <a:buAutoNum type="alphaLcPeriod"/>
            </a:pPr>
            <a:r>
              <a:rPr lang="it-IT" dirty="0" smtClean="0"/>
              <a:t>portatori </a:t>
            </a:r>
            <a:r>
              <a:rPr lang="it-IT" dirty="0"/>
              <a:t>di handicap non autosufficienti, con idonea certificazione medica e il </a:t>
            </a:r>
            <a:r>
              <a:rPr lang="it-IT" dirty="0" smtClean="0"/>
              <a:t>loro accompagnatore;</a:t>
            </a:r>
          </a:p>
          <a:p>
            <a:pPr marL="502920" indent="-457200">
              <a:buFont typeface="+mj-lt"/>
              <a:buAutoNum type="alphaLcPeriod"/>
            </a:pPr>
            <a:r>
              <a:rPr lang="it-IT" dirty="0" smtClean="0"/>
              <a:t>i </a:t>
            </a:r>
            <a:r>
              <a:rPr lang="it-IT" dirty="0"/>
              <a:t>soggetti che alloggiano in strutture a seguito di provvedimenti adottati da autorità </a:t>
            </a:r>
            <a:r>
              <a:rPr lang="it-IT" dirty="0" smtClean="0"/>
              <a:t>pubbliche per </a:t>
            </a:r>
            <a:r>
              <a:rPr lang="it-IT" dirty="0"/>
              <a:t>fronteggiare situazioni di emergenza conseguenti ad eventi calamitosi o di </a:t>
            </a:r>
            <a:r>
              <a:rPr lang="it-IT" dirty="0" smtClean="0"/>
              <a:t>natura straordinaria </a:t>
            </a:r>
            <a:r>
              <a:rPr lang="it-IT" dirty="0"/>
              <a:t>o per finalità di soccorso </a:t>
            </a:r>
            <a:r>
              <a:rPr lang="it-IT" dirty="0" smtClean="0"/>
              <a:t>umanitario;</a:t>
            </a:r>
          </a:p>
          <a:p>
            <a:pPr marL="502920" indent="-457200">
              <a:buFont typeface="+mj-lt"/>
              <a:buAutoNum type="alphaLcPeriod"/>
            </a:pPr>
            <a:r>
              <a:rPr lang="it-IT" dirty="0" smtClean="0"/>
              <a:t>i </a:t>
            </a:r>
            <a:r>
              <a:rPr lang="it-IT" dirty="0"/>
              <a:t>dipendenti delle strutture ricettive alberghiere ed </a:t>
            </a:r>
            <a:r>
              <a:rPr lang="it-IT" dirty="0" smtClean="0"/>
              <a:t>extralberghiere;</a:t>
            </a:r>
          </a:p>
          <a:p>
            <a:pPr marL="45720" indent="0">
              <a:buNone/>
            </a:pPr>
            <a:endParaRPr lang="it-IT" dirty="0" smtClean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it-IT" dirty="0" smtClean="0">
                <a:solidFill>
                  <a:schemeClr val="tx1"/>
                </a:solidFill>
              </a:rPr>
              <a:t>L’applicazione </a:t>
            </a:r>
            <a:r>
              <a:rPr lang="it-IT" dirty="0">
                <a:solidFill>
                  <a:schemeClr val="tx1"/>
                </a:solidFill>
              </a:rPr>
              <a:t>dell’esenzione di cui alle precedenti lettere d) e f) è subordinata alla consegna, da </a:t>
            </a:r>
            <a:r>
              <a:rPr lang="it-IT" dirty="0" smtClean="0">
                <a:solidFill>
                  <a:schemeClr val="tx1"/>
                </a:solidFill>
              </a:rPr>
              <a:t>parte dell’interessato </a:t>
            </a:r>
            <a:r>
              <a:rPr lang="it-IT" dirty="0">
                <a:solidFill>
                  <a:schemeClr val="tx1"/>
                </a:solidFill>
              </a:rPr>
              <a:t>al gestore della struttura ricettiva, di apposita dichiarazione sostitutiva di atto </a:t>
            </a:r>
            <a:r>
              <a:rPr lang="it-IT" dirty="0" smtClean="0">
                <a:solidFill>
                  <a:schemeClr val="tx1"/>
                </a:solidFill>
              </a:rPr>
              <a:t>di notorietà</a:t>
            </a:r>
            <a:r>
              <a:rPr lang="it-IT" dirty="0">
                <a:solidFill>
                  <a:schemeClr val="tx1"/>
                </a:solidFill>
              </a:rPr>
              <a:t>, resa in base al DPR n. 445/2000</a:t>
            </a:r>
            <a:endParaRPr lang="it-IT" dirty="0" smtClean="0"/>
          </a:p>
          <a:p>
            <a:pPr>
              <a:buFontTx/>
              <a:buChar char="-"/>
            </a:pPr>
            <a:endParaRPr lang="it-IT" dirty="0"/>
          </a:p>
          <a:p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Imposta di soggiorno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08414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it-IT" b="1" dirty="0" smtClean="0"/>
              <a:t>Tariffe: </a:t>
            </a:r>
            <a:r>
              <a:rPr lang="it-IT" dirty="0"/>
              <a:t>Come responsabile d'imposta devi applicare </a:t>
            </a:r>
            <a:r>
              <a:rPr lang="it-IT" dirty="0" smtClean="0"/>
              <a:t>l’imposta</a:t>
            </a:r>
            <a:r>
              <a:rPr lang="it-IT" dirty="0"/>
              <a:t> </a:t>
            </a:r>
            <a:r>
              <a:rPr lang="it-IT" dirty="0" smtClean="0"/>
              <a:t>nella misura giornaliera per persona e pernottamento </a:t>
            </a:r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Imposta di soggiorno</a:t>
            </a:r>
            <a:endParaRPr lang="it-IT" dirty="0"/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2420888"/>
            <a:ext cx="5859780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3761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it-IT" b="1" dirty="0"/>
              <a:t>Sanzioni</a:t>
            </a:r>
          </a:p>
          <a:p>
            <a:pPr marL="45720" indent="0">
              <a:buNone/>
            </a:pPr>
            <a:r>
              <a:rPr lang="it-IT" dirty="0"/>
              <a:t>Come responsabile del pagamento dell’imposta puoi essere sanzionato:</a:t>
            </a:r>
          </a:p>
          <a:p>
            <a:r>
              <a:rPr lang="it-IT" dirty="0" smtClean="0"/>
              <a:t>se </a:t>
            </a:r>
            <a:r>
              <a:rPr lang="it-IT" dirty="0"/>
              <a:t>hai </a:t>
            </a:r>
            <a:r>
              <a:rPr lang="it-IT" dirty="0" smtClean="0"/>
              <a:t>omesso, ritardato o parzialmente versato l’imposta la </a:t>
            </a:r>
            <a:r>
              <a:rPr lang="it-IT" dirty="0"/>
              <a:t>sanzione amministrativa è pari al </a:t>
            </a:r>
            <a:r>
              <a:rPr lang="it-IT" dirty="0" smtClean="0"/>
              <a:t>30% dell’importo </a:t>
            </a:r>
            <a:r>
              <a:rPr lang="it-IT" dirty="0"/>
              <a:t>non versato</a:t>
            </a:r>
          </a:p>
          <a:p>
            <a:r>
              <a:rPr lang="it-IT" dirty="0"/>
              <a:t>se </a:t>
            </a:r>
            <a:r>
              <a:rPr lang="it-IT" dirty="0" smtClean="0"/>
              <a:t>hai omesso o hai presentato una infedele dichiarazione annuale </a:t>
            </a:r>
            <a:r>
              <a:rPr lang="it-IT" dirty="0"/>
              <a:t>la sanzione amministrativa </a:t>
            </a:r>
            <a:r>
              <a:rPr lang="it-IT" dirty="0" smtClean="0"/>
              <a:t>va dal 100% al 200 %  </a:t>
            </a:r>
            <a:r>
              <a:rPr lang="it-IT" dirty="0"/>
              <a:t>dell’importo </a:t>
            </a:r>
            <a:r>
              <a:rPr lang="it-IT" dirty="0" smtClean="0"/>
              <a:t>dovuto</a:t>
            </a:r>
            <a:endParaRPr lang="it-IT" dirty="0"/>
          </a:p>
          <a:p>
            <a:r>
              <a:rPr lang="it-IT" dirty="0" smtClean="0"/>
              <a:t>se </a:t>
            </a:r>
            <a:r>
              <a:rPr lang="it-IT" dirty="0"/>
              <a:t>hai </a:t>
            </a:r>
            <a:r>
              <a:rPr lang="it-IT" dirty="0" smtClean="0"/>
              <a:t>omesso </a:t>
            </a:r>
            <a:r>
              <a:rPr lang="it-IT" dirty="0"/>
              <a:t>o </a:t>
            </a:r>
            <a:r>
              <a:rPr lang="it-IT" dirty="0" smtClean="0"/>
              <a:t>hai </a:t>
            </a:r>
            <a:r>
              <a:rPr lang="it-IT" dirty="0"/>
              <a:t>presentato una </a:t>
            </a:r>
            <a:r>
              <a:rPr lang="it-IT" dirty="0" smtClean="0"/>
              <a:t>infedele dichiarazione trimestrale, </a:t>
            </a:r>
            <a:r>
              <a:rPr lang="it-IT" dirty="0"/>
              <a:t>la sanzione amministrativa </a:t>
            </a:r>
            <a:r>
              <a:rPr lang="it-IT" dirty="0" smtClean="0"/>
              <a:t>va da 25 € al 500 € prevista </a:t>
            </a:r>
            <a:r>
              <a:rPr lang="it-IT" dirty="0"/>
              <a:t>per la violazione di norme regolamentari</a:t>
            </a:r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Imposta di soggiorno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2134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egnaposto contenuto 9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204864"/>
            <a:ext cx="8407400" cy="3528392"/>
          </a:xfrm>
        </p:spPr>
      </p:pic>
      <p:sp>
        <p:nvSpPr>
          <p:cNvPr id="8" name="Titolo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Imposta di soggiorno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36038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imposta di soggiorno</a:t>
            </a:r>
            <a:endParaRPr lang="it-IT" dirty="0"/>
          </a:p>
        </p:txBody>
      </p:sp>
      <p:sp>
        <p:nvSpPr>
          <p:cNvPr id="9" name="Segnaposto contenuto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Anno 2023</a:t>
            </a:r>
            <a:endParaRPr lang="it-IT" dirty="0"/>
          </a:p>
        </p:txBody>
      </p:sp>
      <p:pic>
        <p:nvPicPr>
          <p:cNvPr id="10" name="Immagin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204864"/>
            <a:ext cx="8640960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6234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Anno 2023</a:t>
            </a:r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2194560"/>
            <a:ext cx="6568390" cy="3394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0190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Qualche info</a:t>
            </a:r>
          </a:p>
          <a:p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Imposta di soggiorno</a:t>
            </a:r>
            <a:endParaRPr lang="it-IT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492896"/>
            <a:ext cx="6912768" cy="388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00332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Presenze in strutture Alberghiere ed Extra Alberghiere</a:t>
            </a:r>
          </a:p>
          <a:p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Imposta di soggiorno</a:t>
            </a:r>
            <a:endParaRPr lang="it-IT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198688"/>
            <a:ext cx="6768752" cy="3894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03986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4000" b="1" dirty="0"/>
              <a:t>Cosa fare per gestire l'imposta</a:t>
            </a:r>
          </a:p>
          <a:p>
            <a:pPr marL="45720" indent="0">
              <a:buNone/>
            </a:pPr>
            <a:r>
              <a:rPr lang="it-IT" dirty="0"/>
              <a:t>Come responsabile d’imposta il Gestore della struttura deve rispettare questi obblighi:</a:t>
            </a:r>
          </a:p>
          <a:p>
            <a:r>
              <a:rPr lang="it-IT" dirty="0"/>
              <a:t>Accreditarsi al servizio Gestione imposta di soggiorno </a:t>
            </a:r>
            <a:r>
              <a:rPr lang="it-IT" dirty="0">
                <a:hlinkClick r:id="rId2"/>
              </a:rPr>
              <a:t>https://sulmona.imposta-soggiorno.it/</a:t>
            </a:r>
            <a:r>
              <a:rPr lang="it-IT" dirty="0"/>
              <a:t>, nel caso di necessità contattare il numero </a:t>
            </a:r>
            <a:r>
              <a:rPr lang="it-IT" dirty="0">
                <a:hlinkClick r:id="rId3"/>
              </a:rPr>
              <a:t>02 89605116</a:t>
            </a:r>
            <a:r>
              <a:rPr lang="it-IT" dirty="0"/>
              <a:t>  oppure scrivere al seguente indirizzo e-mail: </a:t>
            </a:r>
            <a:r>
              <a:rPr lang="it-IT" dirty="0">
                <a:hlinkClick r:id="rId4"/>
              </a:rPr>
              <a:t>infoalberghi@proximasrl.net</a:t>
            </a:r>
            <a:endParaRPr lang="it-IT" dirty="0"/>
          </a:p>
          <a:p>
            <a:r>
              <a:rPr lang="it-IT" dirty="0"/>
              <a:t>presentare la comunicazione trimestrale ed effettuare il riversamento</a:t>
            </a:r>
          </a:p>
          <a:p>
            <a:r>
              <a:rPr lang="it-IT" dirty="0"/>
              <a:t>presentare la dichiarazione annuale</a:t>
            </a:r>
          </a:p>
          <a:p>
            <a:r>
              <a:rPr lang="it-IT" dirty="0"/>
              <a:t>presentare il conto della gestione annuale</a:t>
            </a:r>
          </a:p>
          <a:p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IMPOSTA DI SOGGIORNO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72138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contenuto 7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it-IT" sz="4000" b="1" dirty="0"/>
              <a:t>Che </a:t>
            </a:r>
            <a:r>
              <a:rPr lang="it-IT" sz="4000" b="1" dirty="0" smtClean="0"/>
              <a:t>cos'è?</a:t>
            </a:r>
          </a:p>
          <a:p>
            <a:pPr marL="45720" indent="0">
              <a:buNone/>
            </a:pPr>
            <a:r>
              <a:rPr lang="it-IT" b="1" dirty="0" smtClean="0"/>
              <a:t> </a:t>
            </a:r>
            <a:r>
              <a:rPr lang="it-IT" dirty="0" smtClean="0"/>
              <a:t>È </a:t>
            </a:r>
            <a:r>
              <a:rPr lang="it-IT" dirty="0"/>
              <a:t>l'imposta a carico di chi </a:t>
            </a:r>
            <a:r>
              <a:rPr lang="it-IT" sz="3600" b="1" dirty="0"/>
              <a:t>alloggia</a:t>
            </a:r>
            <a:r>
              <a:rPr lang="it-IT" dirty="0"/>
              <a:t> nelle strutture ricettive del territorio </a:t>
            </a:r>
            <a:r>
              <a:rPr lang="it-IT" dirty="0" smtClean="0"/>
              <a:t>comunale</a:t>
            </a:r>
            <a:endParaRPr lang="it-IT" dirty="0"/>
          </a:p>
        </p:txBody>
      </p:sp>
      <p:sp>
        <p:nvSpPr>
          <p:cNvPr id="9" name="Segnaposto testo 8"/>
          <p:cNvSpPr>
            <a:spLocks noGrp="1"/>
          </p:cNvSpPr>
          <p:nvPr>
            <p:ph sz="half" idx="2"/>
          </p:nvPr>
        </p:nvSpPr>
        <p:spPr>
          <a:xfrm>
            <a:off x="4648200" y="1628800"/>
            <a:ext cx="4038600" cy="4497680"/>
          </a:xfrm>
        </p:spPr>
        <p:txBody>
          <a:bodyPr>
            <a:noAutofit/>
          </a:bodyPr>
          <a:lstStyle/>
          <a:p>
            <a:r>
              <a:rPr lang="it-IT" sz="4800" dirty="0" smtClean="0"/>
              <a:t> </a:t>
            </a:r>
            <a:r>
              <a:rPr lang="it-IT" dirty="0"/>
              <a:t>Il Comune l’ha </a:t>
            </a:r>
            <a:r>
              <a:rPr lang="it-IT" dirty="0" smtClean="0"/>
              <a:t>instituita dal </a:t>
            </a:r>
            <a:r>
              <a:rPr lang="it-IT" sz="4800" b="1" dirty="0" smtClean="0"/>
              <a:t>01.11.2022</a:t>
            </a:r>
            <a:endParaRPr lang="it-IT" sz="4800" b="1" dirty="0"/>
          </a:p>
        </p:txBody>
      </p:sp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Imposta DI SOGGIORNO</a:t>
            </a:r>
            <a:endParaRPr lang="it-IT" dirty="0"/>
          </a:p>
        </p:txBody>
      </p:sp>
      <p:pic>
        <p:nvPicPr>
          <p:cNvPr id="10" name="Immagin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5198" y="3717032"/>
            <a:ext cx="4249464" cy="2880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473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egnaposto contenuto 1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4000" b="1" dirty="0"/>
              <a:t>Come funziona.</a:t>
            </a:r>
          </a:p>
          <a:p>
            <a:pPr marL="45720" indent="0" algn="just">
              <a:lnSpc>
                <a:spcPct val="150000"/>
              </a:lnSpc>
              <a:buNone/>
            </a:pPr>
            <a:endParaRPr lang="it-IT" dirty="0" smtClean="0"/>
          </a:p>
          <a:p>
            <a:pPr marL="45720" indent="0" algn="just">
              <a:lnSpc>
                <a:spcPct val="150000"/>
              </a:lnSpc>
              <a:buNone/>
            </a:pPr>
            <a:r>
              <a:rPr lang="it-IT" b="1" dirty="0" smtClean="0"/>
              <a:t>I </a:t>
            </a:r>
            <a:r>
              <a:rPr lang="it-IT" b="1" dirty="0"/>
              <a:t>Comuni </a:t>
            </a:r>
            <a:r>
              <a:rPr lang="it-IT" dirty="0"/>
              <a:t>capoluogo di provincia, le unioni di comuni e </a:t>
            </a:r>
            <a:r>
              <a:rPr lang="it-IT" u="sng" dirty="0"/>
              <a:t>i comuni inclusi negli elenchi regionali delle località turistiche </a:t>
            </a:r>
            <a:r>
              <a:rPr lang="it-IT" dirty="0"/>
              <a:t>o città d'arte </a:t>
            </a:r>
            <a:r>
              <a:rPr lang="it-IT" b="1" dirty="0"/>
              <a:t>possono istituire l'imposta di soggiorno a carico di chi alloggia nelle strutture ricettive sul proprio territorio</a:t>
            </a:r>
            <a:r>
              <a:rPr lang="it-IT" dirty="0"/>
              <a:t>, da applicare secondo criterio di </a:t>
            </a:r>
            <a:r>
              <a:rPr lang="it-IT" u="sng" dirty="0"/>
              <a:t>gradualità in proporzione al prezzo</a:t>
            </a:r>
            <a:r>
              <a:rPr lang="it-IT" dirty="0"/>
              <a:t>,</a:t>
            </a:r>
            <a:r>
              <a:rPr lang="it-IT" b="1" dirty="0"/>
              <a:t> </a:t>
            </a:r>
            <a:r>
              <a:rPr lang="it-IT" sz="2800" b="1" dirty="0" smtClean="0"/>
              <a:t>sino </a:t>
            </a:r>
            <a:r>
              <a:rPr lang="it-IT" sz="2800" b="1" dirty="0"/>
              <a:t>a 5 euro </a:t>
            </a:r>
            <a:r>
              <a:rPr lang="it-IT" sz="2800" b="1" dirty="0" smtClean="0"/>
              <a:t>per </a:t>
            </a:r>
            <a:r>
              <a:rPr lang="it-IT" sz="2800" b="1" dirty="0"/>
              <a:t>notte di soggiorno</a:t>
            </a:r>
          </a:p>
        </p:txBody>
      </p:sp>
      <p:sp>
        <p:nvSpPr>
          <p:cNvPr id="12" name="Titolo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Imposta di soggiorno</a:t>
            </a:r>
            <a:endParaRPr lang="it-IT" dirty="0"/>
          </a:p>
        </p:txBody>
      </p:sp>
      <p:pic>
        <p:nvPicPr>
          <p:cNvPr id="16" name="Immagin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1196752"/>
            <a:ext cx="1661160" cy="1760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9304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5200" dirty="0" smtClean="0"/>
              <a:t>Presupposto dell'imposta </a:t>
            </a:r>
            <a:r>
              <a:rPr lang="it-IT" dirty="0" smtClean="0"/>
              <a:t>è </a:t>
            </a:r>
            <a:r>
              <a:rPr lang="it-IT" sz="2100" b="1" dirty="0" smtClean="0"/>
              <a:t>alloggiare </a:t>
            </a:r>
            <a:r>
              <a:rPr lang="it-IT" b="1" dirty="0"/>
              <a:t>nelle strutture ricettive</a:t>
            </a:r>
            <a:r>
              <a:rPr lang="it-IT" dirty="0"/>
              <a:t> </a:t>
            </a:r>
            <a:r>
              <a:rPr lang="it-IT" dirty="0" smtClean="0"/>
              <a:t> </a:t>
            </a:r>
            <a:r>
              <a:rPr lang="it-IT" dirty="0"/>
              <a:t>situate nel territorio </a:t>
            </a:r>
            <a:r>
              <a:rPr lang="it-IT" dirty="0" smtClean="0"/>
              <a:t>comunale, </a:t>
            </a:r>
            <a:r>
              <a:rPr lang="it-IT" dirty="0"/>
              <a:t>nonché negli immobili destinati alla locazione </a:t>
            </a:r>
            <a:r>
              <a:rPr lang="it-IT" dirty="0" smtClean="0"/>
              <a:t>breve.</a:t>
            </a:r>
            <a:r>
              <a:rPr lang="it-IT" dirty="0"/>
              <a:t> </a:t>
            </a:r>
            <a:r>
              <a:rPr lang="it-IT" dirty="0" smtClean="0"/>
              <a:t>In </a:t>
            </a:r>
            <a:r>
              <a:rPr lang="it-IT" dirty="0"/>
              <a:t>queste categorie </a:t>
            </a:r>
            <a:r>
              <a:rPr lang="it-IT" dirty="0" smtClean="0"/>
              <a:t>rientrano a </a:t>
            </a:r>
            <a:r>
              <a:rPr lang="it-IT" dirty="0"/>
              <a:t>titolo esemplificativo e </a:t>
            </a:r>
            <a:r>
              <a:rPr lang="it-IT" dirty="0" smtClean="0"/>
              <a:t>non esaustivo</a:t>
            </a:r>
            <a:r>
              <a:rPr lang="it-IT" dirty="0"/>
              <a:t>: </a:t>
            </a:r>
            <a:r>
              <a:rPr lang="it-IT" dirty="0" smtClean="0"/>
              <a:t>Alberghi, </a:t>
            </a:r>
          </a:p>
          <a:p>
            <a:pPr marL="45720" indent="0">
              <a:buNone/>
            </a:pPr>
            <a:r>
              <a:rPr lang="it-IT" dirty="0" smtClean="0"/>
              <a:t>   Aree attrezzate per la </a:t>
            </a:r>
            <a:r>
              <a:rPr lang="it-IT" dirty="0"/>
              <a:t>sosta </a:t>
            </a:r>
            <a:r>
              <a:rPr lang="it-IT" dirty="0" smtClean="0"/>
              <a:t>temporanea, </a:t>
            </a:r>
          </a:p>
          <a:p>
            <a:pPr marL="45720" indent="0">
              <a:buNone/>
            </a:pPr>
            <a:r>
              <a:rPr lang="it-IT" dirty="0"/>
              <a:t> </a:t>
            </a:r>
            <a:r>
              <a:rPr lang="it-IT" dirty="0" smtClean="0"/>
              <a:t>  bed </a:t>
            </a:r>
            <a:r>
              <a:rPr lang="it-IT" dirty="0"/>
              <a:t>&amp; </a:t>
            </a:r>
            <a:r>
              <a:rPr lang="it-IT" dirty="0" smtClean="0"/>
              <a:t>breakfast, case </a:t>
            </a:r>
            <a:r>
              <a:rPr lang="it-IT" dirty="0"/>
              <a:t>e appartamenti </a:t>
            </a:r>
            <a:r>
              <a:rPr lang="it-IT" dirty="0" smtClean="0"/>
              <a:t>per</a:t>
            </a:r>
          </a:p>
          <a:p>
            <a:pPr marL="45720" indent="0">
              <a:buNone/>
            </a:pPr>
            <a:r>
              <a:rPr lang="it-IT" dirty="0"/>
              <a:t> </a:t>
            </a:r>
            <a:r>
              <a:rPr lang="it-IT" dirty="0" smtClean="0"/>
              <a:t>  vacanze</a:t>
            </a:r>
            <a:r>
              <a:rPr lang="it-IT" dirty="0"/>
              <a:t>, </a:t>
            </a:r>
            <a:r>
              <a:rPr lang="it-IT" dirty="0" smtClean="0"/>
              <a:t>affittacamere</a:t>
            </a:r>
            <a:r>
              <a:rPr lang="it-IT" dirty="0"/>
              <a:t>, </a:t>
            </a:r>
            <a:r>
              <a:rPr lang="it-IT" dirty="0" smtClean="0"/>
              <a:t>case per ferie,</a:t>
            </a:r>
          </a:p>
          <a:p>
            <a:pPr marL="45720" indent="0">
              <a:buNone/>
            </a:pPr>
            <a:r>
              <a:rPr lang="it-IT" dirty="0"/>
              <a:t> </a:t>
            </a:r>
            <a:r>
              <a:rPr lang="it-IT" dirty="0" smtClean="0"/>
              <a:t>  residenze </a:t>
            </a:r>
            <a:r>
              <a:rPr lang="it-IT" dirty="0"/>
              <a:t>turistico alberghiere.</a:t>
            </a:r>
          </a:p>
          <a:p>
            <a:pPr marL="45720" indent="0">
              <a:buNone/>
            </a:pPr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Imposta di soggiorno</a:t>
            </a:r>
            <a:endParaRPr lang="it-IT" dirty="0"/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3573016"/>
            <a:ext cx="1930524" cy="2506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3579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Imposta di soggiorno</a:t>
            </a:r>
            <a:endParaRPr lang="it-IT" dirty="0"/>
          </a:p>
        </p:txBody>
      </p:sp>
      <p:sp>
        <p:nvSpPr>
          <p:cNvPr id="5" name="Segnaposto contenuto 4"/>
          <p:cNvSpPr>
            <a:spLocks noGrp="1"/>
          </p:cNvSpPr>
          <p:nvPr>
            <p:ph sz="half" idx="4294967295"/>
          </p:nvPr>
        </p:nvSpPr>
        <p:spPr>
          <a:xfrm>
            <a:off x="251520" y="1719263"/>
            <a:ext cx="8640960" cy="4406900"/>
          </a:xfrm>
        </p:spPr>
        <p:txBody>
          <a:bodyPr>
            <a:normAutofit fontScale="92500" lnSpcReduction="10000"/>
          </a:bodyPr>
          <a:lstStyle/>
          <a:p>
            <a:r>
              <a:rPr lang="it-IT" sz="5700" b="1" dirty="0"/>
              <a:t>Chi deve pagare l'imposta</a:t>
            </a:r>
          </a:p>
          <a:p>
            <a:pPr marL="45720" indent="0">
              <a:buNone/>
            </a:pPr>
            <a:endParaRPr lang="it-IT" dirty="0" smtClean="0"/>
          </a:p>
          <a:p>
            <a:pPr marL="45720" indent="0">
              <a:buNone/>
            </a:pPr>
            <a:endParaRPr lang="it-IT" dirty="0" smtClean="0"/>
          </a:p>
          <a:p>
            <a:pPr marL="45720" indent="0">
              <a:buNone/>
            </a:pPr>
            <a:endParaRPr lang="it-IT" dirty="0"/>
          </a:p>
          <a:p>
            <a:pPr marL="45720" indent="0">
              <a:buNone/>
            </a:pPr>
            <a:endParaRPr lang="it-IT" dirty="0" smtClean="0"/>
          </a:p>
          <a:p>
            <a:pPr marL="45720" indent="0">
              <a:buNone/>
            </a:pPr>
            <a:endParaRPr lang="it-IT" dirty="0" smtClean="0"/>
          </a:p>
          <a:p>
            <a:pPr marL="45720" indent="0">
              <a:lnSpc>
                <a:spcPct val="150000"/>
              </a:lnSpc>
              <a:buNone/>
            </a:pPr>
            <a:r>
              <a:rPr lang="it-IT" dirty="0" smtClean="0"/>
              <a:t>Deve  </a:t>
            </a:r>
            <a:r>
              <a:rPr lang="it-IT" dirty="0"/>
              <a:t>pagare l'imposta </a:t>
            </a:r>
            <a:r>
              <a:rPr lang="it-IT" b="1" dirty="0" smtClean="0"/>
              <a:t>chi</a:t>
            </a:r>
            <a:r>
              <a:rPr lang="it-IT" dirty="0" smtClean="0"/>
              <a:t> </a:t>
            </a:r>
            <a:r>
              <a:rPr lang="it-IT" b="1" dirty="0" smtClean="0"/>
              <a:t>alloggia</a:t>
            </a:r>
            <a:r>
              <a:rPr lang="it-IT" dirty="0" smtClean="0"/>
              <a:t> </a:t>
            </a:r>
            <a:r>
              <a:rPr lang="it-IT" dirty="0"/>
              <a:t>nelle strutture ricettive </a:t>
            </a:r>
            <a:r>
              <a:rPr lang="it-IT" dirty="0" smtClean="0"/>
              <a:t>senza </a:t>
            </a:r>
            <a:r>
              <a:rPr lang="it-IT" dirty="0"/>
              <a:t>essere residente nel Comune di </a:t>
            </a:r>
            <a:r>
              <a:rPr lang="it-IT" dirty="0" smtClean="0"/>
              <a:t>Sulmona.</a:t>
            </a:r>
            <a:r>
              <a:rPr lang="it-IT" dirty="0"/>
              <a:t/>
            </a:r>
            <a:br>
              <a:rPr lang="it-IT" dirty="0"/>
            </a:br>
            <a:r>
              <a:rPr lang="it-IT" dirty="0" smtClean="0"/>
              <a:t>L’imposta </a:t>
            </a:r>
            <a:r>
              <a:rPr lang="it-IT" dirty="0"/>
              <a:t>è dovuta nel limite massimo di </a:t>
            </a:r>
            <a:r>
              <a:rPr lang="it-IT" b="1" dirty="0" smtClean="0"/>
              <a:t>5 </a:t>
            </a:r>
            <a:r>
              <a:rPr lang="it-IT" b="1" dirty="0"/>
              <a:t>pernottamenti consecutivi</a:t>
            </a:r>
            <a:r>
              <a:rPr lang="it-IT" dirty="0" smtClean="0"/>
              <a:t>.</a:t>
            </a:r>
            <a:endParaRPr lang="it-IT" dirty="0"/>
          </a:p>
        </p:txBody>
      </p:sp>
      <p:sp>
        <p:nvSpPr>
          <p:cNvPr id="6" name="Segnaposto contenuto 5"/>
          <p:cNvSpPr>
            <a:spLocks noGrp="1"/>
          </p:cNvSpPr>
          <p:nvPr>
            <p:ph sz="half" idx="4294967295"/>
          </p:nvPr>
        </p:nvSpPr>
        <p:spPr>
          <a:xfrm>
            <a:off x="5105400" y="1719263"/>
            <a:ext cx="4038600" cy="440690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it-IT" b="1" dirty="0" smtClean="0"/>
              <a:t> </a:t>
            </a:r>
            <a:endParaRPr lang="it-IT" b="1" dirty="0"/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2780928"/>
            <a:ext cx="2095500" cy="1152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7345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it-IT" sz="6400" dirty="0" smtClean="0"/>
              <a:t>Chi deve applicare l’imposta</a:t>
            </a:r>
          </a:p>
          <a:p>
            <a:pPr marL="45720" indent="0">
              <a:lnSpc>
                <a:spcPct val="150000"/>
              </a:lnSpc>
              <a:buNone/>
            </a:pPr>
            <a:r>
              <a:rPr lang="it-IT" sz="4000" b="1" dirty="0"/>
              <a:t>Se gestisci </a:t>
            </a:r>
            <a:r>
              <a:rPr lang="it-IT" sz="4000" dirty="0"/>
              <a:t>una struttura ricettiva sul territorio comunale sei responsabile del pagamento d’imposta, con diritto di rivalsa sui soggetti passivi. Nel caso di locazioni brevi (art. 4 comma 5ter </a:t>
            </a:r>
            <a:r>
              <a:rPr lang="it-IT" sz="4000" dirty="0" err="1"/>
              <a:t>d.l.</a:t>
            </a:r>
            <a:r>
              <a:rPr lang="it-IT" sz="4000" dirty="0"/>
              <a:t> 50/2017) il responsabile d’imposta è chi incassa il canone o il corrispettivo del soggiorno.</a:t>
            </a:r>
          </a:p>
          <a:p>
            <a:endParaRPr lang="it-IT" sz="4000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IMPOSTA DI SOGGIORNO</a:t>
            </a:r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4869160"/>
            <a:ext cx="2095500" cy="1394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7157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sz="4000" dirty="0" smtClean="0"/>
              <a:t>OBBLIGHI </a:t>
            </a:r>
            <a:r>
              <a:rPr lang="it-IT" sz="4000" dirty="0" smtClean="0"/>
              <a:t>GESTORE</a:t>
            </a:r>
          </a:p>
          <a:p>
            <a:r>
              <a:rPr lang="it-IT" b="1" dirty="0" smtClean="0"/>
              <a:t>Informare </a:t>
            </a:r>
            <a:r>
              <a:rPr lang="it-IT" dirty="0" smtClean="0"/>
              <a:t>l’ospite e richiedere il pagamento dell’imposta contestualmente  all’incasso del corrispettivo del soggiorno rilasciando la relativa </a:t>
            </a:r>
            <a:r>
              <a:rPr lang="it-IT" b="1" dirty="0" smtClean="0"/>
              <a:t>quietanza</a:t>
            </a:r>
          </a:p>
          <a:p>
            <a:pPr marL="45720" indent="0">
              <a:buNone/>
            </a:pPr>
            <a:endParaRPr lang="it-IT" dirty="0" smtClean="0"/>
          </a:p>
          <a:p>
            <a:r>
              <a:rPr lang="it-IT" b="1" dirty="0" smtClean="0"/>
              <a:t>Trasmettere al Comune </a:t>
            </a:r>
            <a:r>
              <a:rPr lang="it-IT" dirty="0" smtClean="0"/>
              <a:t>una comunicazione periodica trimestrale  per ogni struttura/immobile gestita </a:t>
            </a:r>
            <a:r>
              <a:rPr lang="it-IT" dirty="0"/>
              <a:t>(</a:t>
            </a:r>
            <a:r>
              <a:rPr lang="it-IT" b="1" dirty="0"/>
              <a:t>entro 16 giorni dalla chiusura del relativo trimestre)</a:t>
            </a:r>
            <a:r>
              <a:rPr lang="it-IT" dirty="0" smtClean="0"/>
              <a:t>, in cui dovranno essere indicate le informazioni necessarie per il calcolo dell’imposta </a:t>
            </a:r>
          </a:p>
          <a:p>
            <a:pPr marL="45720" indent="0">
              <a:buNone/>
            </a:pPr>
            <a:endParaRPr lang="it-IT" dirty="0" smtClean="0"/>
          </a:p>
          <a:p>
            <a:r>
              <a:rPr lang="it-IT" b="1" dirty="0" smtClean="0"/>
              <a:t>Contestualmente</a:t>
            </a:r>
            <a:r>
              <a:rPr lang="it-IT" dirty="0" smtClean="0"/>
              <a:t>, ossia, </a:t>
            </a:r>
            <a:r>
              <a:rPr lang="it-IT" b="1" dirty="0" smtClean="0"/>
              <a:t>entro </a:t>
            </a:r>
            <a:r>
              <a:rPr lang="it-IT" b="1" dirty="0"/>
              <a:t>16 giorni dalla chiusura del relativo trimestre </a:t>
            </a:r>
            <a:r>
              <a:rPr lang="it-IT" dirty="0" smtClean="0"/>
              <a:t>deve riversare al Comune l’imposta dovuta tramite F24 o tramite il sistema pagoPa (*)</a:t>
            </a:r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Imposta di soggiorno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472889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sz="4000" dirty="0" smtClean="0"/>
              <a:t>OBBLIGHI DEL GESTORE</a:t>
            </a:r>
          </a:p>
          <a:p>
            <a:r>
              <a:rPr lang="it-IT" dirty="0" smtClean="0"/>
              <a:t>Richiedere all’ospite che vuole usufruire di un’eventuale </a:t>
            </a:r>
            <a:r>
              <a:rPr lang="it-IT" b="1" dirty="0" smtClean="0"/>
              <a:t>esenzione</a:t>
            </a:r>
            <a:r>
              <a:rPr lang="it-IT" dirty="0" smtClean="0"/>
              <a:t> la necessaria </a:t>
            </a:r>
            <a:r>
              <a:rPr lang="it-IT" b="1" dirty="0" smtClean="0"/>
              <a:t>documentazione giustificativa . </a:t>
            </a:r>
            <a:r>
              <a:rPr lang="it-IT" dirty="0" smtClean="0"/>
              <a:t>In mancanza, l’esenzione non dovrà essere applicata e il responsabile del pagamento di imposta è comunque tenuto a riversare l’IDS al Comune</a:t>
            </a:r>
          </a:p>
          <a:p>
            <a:pPr marL="45720" indent="0">
              <a:buNone/>
            </a:pPr>
            <a:endParaRPr lang="it-IT" dirty="0" smtClean="0"/>
          </a:p>
          <a:p>
            <a:r>
              <a:rPr lang="it-IT" b="1" dirty="0" smtClean="0"/>
              <a:t>Presentare la dichiarazione cumulativa</a:t>
            </a:r>
            <a:r>
              <a:rPr lang="it-IT" dirty="0" smtClean="0"/>
              <a:t>, entro il 30.06 dell’anno successivo utilizzando il modello ministeriale da trasmettere tramite i canali telematici </a:t>
            </a:r>
            <a:r>
              <a:rPr lang="it-IT" dirty="0" err="1" smtClean="0"/>
              <a:t>dell’AdE</a:t>
            </a:r>
            <a:r>
              <a:rPr lang="it-IT" dirty="0" smtClean="0"/>
              <a:t>, essa deve riassumere  il n° dei pernottamenti dell’intero anno, con specifica di quelli esenti </a:t>
            </a:r>
          </a:p>
          <a:p>
            <a:pPr marL="45720" indent="0">
              <a:buNone/>
            </a:pPr>
            <a:endParaRPr lang="it-IT" dirty="0" smtClean="0"/>
          </a:p>
          <a:p>
            <a:r>
              <a:rPr lang="it-IT" dirty="0" smtClean="0"/>
              <a:t>Rendere il </a:t>
            </a:r>
            <a:r>
              <a:rPr lang="it-IT" b="1" dirty="0" smtClean="0"/>
              <a:t>conto della gestione contabile (*)</a:t>
            </a:r>
            <a:r>
              <a:rPr lang="it-IT" dirty="0" smtClean="0"/>
              <a:t>al Comune ( Modello 21)  entro il 30.01 dell’anno solare successivo, ai sensi dell’art. 93 del T.U.E.L.</a:t>
            </a:r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Imposta DI SOGGIORNO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664527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" indent="0">
              <a:buNone/>
            </a:pPr>
            <a:r>
              <a:rPr lang="it-IT" sz="4000" b="1" dirty="0" smtClean="0"/>
              <a:t>Modalità di presentazione Modello 21</a:t>
            </a:r>
            <a:endParaRPr lang="it-IT" sz="4000" b="1" dirty="0"/>
          </a:p>
          <a:p>
            <a:endParaRPr lang="it-IT" dirty="0" smtClean="0"/>
          </a:p>
          <a:p>
            <a:r>
              <a:rPr lang="it-IT" b="1" dirty="0" smtClean="0"/>
              <a:t>CONSEGNA </a:t>
            </a:r>
            <a:r>
              <a:rPr lang="it-IT" b="1" dirty="0"/>
              <a:t>A MANO </a:t>
            </a:r>
            <a:r>
              <a:rPr lang="it-IT" dirty="0" smtClean="0"/>
              <a:t>di copia </a:t>
            </a:r>
            <a:r>
              <a:rPr lang="it-IT" dirty="0"/>
              <a:t>cartacea firmata del Modello 21 (non scansione)  e </a:t>
            </a:r>
            <a:r>
              <a:rPr lang="it-IT" dirty="0" smtClean="0"/>
              <a:t>di copia </a:t>
            </a:r>
            <a:r>
              <a:rPr lang="it-IT" dirty="0"/>
              <a:t>del documento di riconoscimento</a:t>
            </a:r>
          </a:p>
          <a:p>
            <a:r>
              <a:rPr lang="it-IT" b="1" dirty="0"/>
              <a:t>RACCOMANDATA </a:t>
            </a:r>
            <a:r>
              <a:rPr lang="it-IT" b="1" dirty="0" smtClean="0"/>
              <a:t>A/R </a:t>
            </a:r>
            <a:r>
              <a:rPr lang="it-IT" dirty="0" smtClean="0"/>
              <a:t>trasmettendo</a:t>
            </a:r>
            <a:r>
              <a:rPr lang="it-IT" b="1" dirty="0" smtClean="0"/>
              <a:t> </a:t>
            </a:r>
            <a:r>
              <a:rPr lang="it-IT" dirty="0"/>
              <a:t>copia cartacea firmata del Modello 21 (non scansione)  e copia del documento di riconoscimento</a:t>
            </a:r>
          </a:p>
          <a:p>
            <a:r>
              <a:rPr lang="it-IT" b="1" dirty="0" smtClean="0"/>
              <a:t>PEC </a:t>
            </a:r>
            <a:r>
              <a:rPr lang="it-IT" dirty="0" smtClean="0"/>
              <a:t>trasmettendo di modello 21 firmato digitalmente </a:t>
            </a:r>
            <a:r>
              <a:rPr lang="it-IT" dirty="0"/>
              <a:t> </a:t>
            </a:r>
          </a:p>
          <a:p>
            <a:r>
              <a:rPr lang="it-IT" b="1" dirty="0" smtClean="0"/>
              <a:t>SPID caricando </a:t>
            </a:r>
            <a:r>
              <a:rPr lang="it-IT" dirty="0" smtClean="0"/>
              <a:t>direttamente</a:t>
            </a:r>
            <a:r>
              <a:rPr lang="it-IT" dirty="0"/>
              <a:t> sul portale  il Modello 21 </a:t>
            </a:r>
            <a:r>
              <a:rPr lang="it-IT" dirty="0" smtClean="0"/>
              <a:t>firmato digitalmente</a:t>
            </a:r>
          </a:p>
          <a:p>
            <a:pPr marL="45720" indent="0">
              <a:buNone/>
            </a:pPr>
            <a:endParaRPr lang="it-IT" b="1" dirty="0" smtClean="0">
              <a:solidFill>
                <a:srgbClr val="FF0000"/>
              </a:solidFill>
            </a:endParaRPr>
          </a:p>
          <a:p>
            <a:pPr marL="45720" indent="0">
              <a:buNone/>
            </a:pPr>
            <a:r>
              <a:rPr lang="it-IT" b="1" dirty="0" smtClean="0">
                <a:solidFill>
                  <a:srgbClr val="FF0000"/>
                </a:solidFill>
              </a:rPr>
              <a:t>Attenzione </a:t>
            </a:r>
            <a:r>
              <a:rPr lang="it-IT" dirty="0" smtClean="0"/>
              <a:t>      Nel </a:t>
            </a:r>
            <a:r>
              <a:rPr lang="it-IT" dirty="0" err="1" smtClean="0"/>
              <a:t>mod</a:t>
            </a:r>
            <a:r>
              <a:rPr lang="it-IT" dirty="0" smtClean="0"/>
              <a:t>. 21 la somma del riscosso deve corrispondere alla somma del versato</a:t>
            </a:r>
            <a:endParaRPr lang="it-IT" dirty="0"/>
          </a:p>
          <a:p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Imposta di soggiorno</a:t>
            </a:r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5315476"/>
            <a:ext cx="288032" cy="288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356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glia">
  <a:themeElements>
    <a:clrScheme name="Griglia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glia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glia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941</TotalTime>
  <Words>870</Words>
  <Application>Microsoft Office PowerPoint</Application>
  <PresentationFormat>Presentazione su schermo (4:3)</PresentationFormat>
  <Paragraphs>106</Paragraphs>
  <Slides>19</Slides>
  <Notes>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0" baseType="lpstr">
      <vt:lpstr>Griglia</vt:lpstr>
      <vt:lpstr>Imposta di soggiorno</vt:lpstr>
      <vt:lpstr>Imposta DI SOGGIORNO</vt:lpstr>
      <vt:lpstr>Imposta di soggiorno</vt:lpstr>
      <vt:lpstr>Imposta di soggiorno</vt:lpstr>
      <vt:lpstr>Imposta di soggiorno</vt:lpstr>
      <vt:lpstr>IMPOSTA DI SOGGIORNO</vt:lpstr>
      <vt:lpstr>Imposta di soggiorno</vt:lpstr>
      <vt:lpstr>Imposta DI SOGGIORNO</vt:lpstr>
      <vt:lpstr>Imposta di soggiorno</vt:lpstr>
      <vt:lpstr>Imposta di soggiorno</vt:lpstr>
      <vt:lpstr>Imposta di soggiorno</vt:lpstr>
      <vt:lpstr>Imposta di soggiorno</vt:lpstr>
      <vt:lpstr>Imposta di soggiorno</vt:lpstr>
      <vt:lpstr>Imposta di soggiorno</vt:lpstr>
      <vt:lpstr>imposta di soggiorno</vt:lpstr>
      <vt:lpstr>Presentazione standard di PowerPoint</vt:lpstr>
      <vt:lpstr>Imposta di soggiorno</vt:lpstr>
      <vt:lpstr>Imposta di soggiorno</vt:lpstr>
      <vt:lpstr>IMPOSTA DI SOGGIORNO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Imposta di soggiorno</dc:title>
  <dc:creator>Luigi Paolini</dc:creator>
  <cp:lastModifiedBy>Luigi Paolini</cp:lastModifiedBy>
  <cp:revision>51</cp:revision>
  <cp:lastPrinted>2024-03-14T11:27:49Z</cp:lastPrinted>
  <dcterms:created xsi:type="dcterms:W3CDTF">2024-03-12T09:12:08Z</dcterms:created>
  <dcterms:modified xsi:type="dcterms:W3CDTF">2024-03-25T08:51:20Z</dcterms:modified>
</cp:coreProperties>
</file>